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86" r:id="rId2"/>
    <p:sldId id="287" r:id="rId3"/>
    <p:sldId id="263" r:id="rId4"/>
    <p:sldId id="288" r:id="rId5"/>
    <p:sldId id="257" r:id="rId6"/>
    <p:sldId id="258" r:id="rId7"/>
    <p:sldId id="259" r:id="rId8"/>
    <p:sldId id="260" r:id="rId9"/>
    <p:sldId id="261" r:id="rId10"/>
    <p:sldId id="262" r:id="rId11"/>
    <p:sldId id="289" r:id="rId12"/>
  </p:sldIdLst>
  <p:sldSz cx="14630400" cy="8229600"/>
  <p:notesSz cx="8229600" cy="14630400"/>
  <p:embeddedFontLst>
    <p:embeddedFont>
      <p:font typeface="Dela Gothic One" panose="020B0604020202020204" charset="-128"/>
      <p:regular r:id="rId14"/>
    </p:embeddedFont>
    <p:embeddedFont>
      <p:font typeface="DM Sans" pitchFamily="2" charset="0"/>
      <p:regular r:id="rId15"/>
      <p:bold r:id="rId16"/>
    </p:embeddedFont>
    <p:embeddedFont>
      <p:font typeface="Tahoma" panose="020B0604030504040204" pitchFamily="34" charset="0"/>
      <p:regular r:id="rId17"/>
      <p:bold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E5"/>
    <a:srgbClr val="C64132"/>
    <a:srgbClr val="C74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91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B09E5-D09C-6D0C-6620-C1D3F42A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E9ED6-698A-0D0B-FF44-AFD74A735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9EB2F1-ADEF-2821-7C7C-317C87622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3C80B-96BD-912D-9ABD-ED0E28E09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6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3E2D-FCAB-7746-7E6E-4A862397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A4109-7C1C-02FB-0B1C-51744618D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6BB3C-D35E-3CA9-8894-AA2232C30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BA398-8E6B-5CD5-B448-88148CA54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1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D47C0-ACC4-958D-39DF-79A4E3E9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7C338-68D1-AA2F-EDF0-837C103E0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7D9C9-1D9E-9457-1C1B-6BA8DEC79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F1BFF-8457-5949-83B5-CFBACBD9F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1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2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6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81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5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05" y="1316355"/>
            <a:ext cx="12984479" cy="612647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4323" y="1404610"/>
            <a:ext cx="2385059" cy="238505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888042" y="6835226"/>
            <a:ext cx="5742432" cy="831595"/>
          </a:xfrm>
          <a:custGeom>
            <a:avLst/>
            <a:gdLst/>
            <a:ahLst/>
            <a:cxnLst/>
            <a:rect l="l" t="t" r="r" b="b"/>
            <a:pathLst>
              <a:path w="7178040" h="1039495">
                <a:moveTo>
                  <a:pt x="0" y="524994"/>
                </a:moveTo>
                <a:lnTo>
                  <a:pt x="0" y="514390"/>
                </a:lnTo>
                <a:lnTo>
                  <a:pt x="185179" y="0"/>
                </a:lnTo>
                <a:lnTo>
                  <a:pt x="7177946" y="0"/>
                </a:lnTo>
                <a:lnTo>
                  <a:pt x="7177946" y="1039383"/>
                </a:lnTo>
                <a:lnTo>
                  <a:pt x="185179" y="1039383"/>
                </a:lnTo>
                <a:lnTo>
                  <a:pt x="0" y="524994"/>
                </a:lnTo>
                <a:close/>
              </a:path>
            </a:pathLst>
          </a:custGeom>
          <a:solidFill>
            <a:srgbClr val="C74A3A"/>
          </a:solidFill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333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92636" y="4114800"/>
            <a:ext cx="6845300" cy="837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spcBef>
                <a:spcPts val="100"/>
              </a:spcBef>
            </a:pPr>
            <a:r>
              <a:rPr sz="5360" b="1" spc="692" dirty="0">
                <a:solidFill>
                  <a:srgbClr val="F1F4F5"/>
                </a:solidFill>
                <a:latin typeface="Trebuchet MS"/>
                <a:cs typeface="Trebuchet MS"/>
              </a:rPr>
              <a:t>INFINIT</a:t>
            </a:r>
            <a:r>
              <a:rPr sz="5360" b="1" spc="168" dirty="0">
                <a:solidFill>
                  <a:srgbClr val="F1F4F5"/>
                </a:solidFill>
                <a:latin typeface="Trebuchet MS"/>
                <a:cs typeface="Trebuchet MS"/>
              </a:rPr>
              <a:t>Y</a:t>
            </a:r>
            <a:r>
              <a:rPr sz="5360" b="1" spc="72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5360" b="1" spc="848" dirty="0">
                <a:solidFill>
                  <a:srgbClr val="F1F4F5"/>
                </a:solidFill>
                <a:latin typeface="Trebuchet MS"/>
                <a:cs typeface="Trebuchet MS"/>
              </a:rPr>
              <a:t>SCHOO</a:t>
            </a:r>
            <a:r>
              <a:rPr sz="5360" b="1" spc="324" dirty="0">
                <a:solidFill>
                  <a:srgbClr val="F1F4F5"/>
                </a:solidFill>
                <a:latin typeface="Trebuchet MS"/>
                <a:cs typeface="Trebuchet MS"/>
              </a:rPr>
              <a:t>L</a:t>
            </a:r>
            <a:endParaRPr sz="536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4346" y="4961455"/>
            <a:ext cx="5091176" cy="2564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>
              <a:spcBef>
                <a:spcPts val="80"/>
              </a:spcBef>
              <a:tabLst>
                <a:tab pos="1351280" algn="l"/>
                <a:tab pos="2121916" algn="l"/>
                <a:tab pos="3874008" algn="l"/>
              </a:tabLst>
            </a:pPr>
            <a:r>
              <a:rPr sz="1600" spc="140" dirty="0">
                <a:solidFill>
                  <a:srgbClr val="F1F4F5"/>
                </a:solidFill>
                <a:latin typeface="Trebuchet MS"/>
                <a:cs typeface="Trebuchet MS"/>
              </a:rPr>
              <a:t>V</a:t>
            </a:r>
            <a:r>
              <a:rPr sz="1600" spc="144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1F4F5"/>
                </a:solidFill>
                <a:latin typeface="Trebuchet MS"/>
                <a:cs typeface="Trebuchet MS"/>
              </a:rPr>
              <a:t>I</a:t>
            </a:r>
            <a:r>
              <a:rPr sz="1600" spc="148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200" dirty="0">
                <a:solidFill>
                  <a:srgbClr val="F1F4F5"/>
                </a:solidFill>
                <a:latin typeface="Trebuchet MS"/>
                <a:cs typeface="Trebuchet MS"/>
              </a:rPr>
              <a:t>S</a:t>
            </a:r>
            <a:r>
              <a:rPr sz="1600" spc="144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163" dirty="0">
                <a:solidFill>
                  <a:srgbClr val="F1F4F5"/>
                </a:solidFill>
                <a:latin typeface="Trebuchet MS"/>
                <a:cs typeface="Trebuchet MS"/>
              </a:rPr>
              <a:t>U</a:t>
            </a:r>
            <a:r>
              <a:rPr sz="1600" spc="148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140" dirty="0">
                <a:solidFill>
                  <a:srgbClr val="F1F4F5"/>
                </a:solidFill>
                <a:latin typeface="Trebuchet MS"/>
                <a:cs typeface="Trebuchet MS"/>
              </a:rPr>
              <a:t>A</a:t>
            </a:r>
            <a:r>
              <a:rPr sz="1600" spc="144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80" dirty="0">
                <a:solidFill>
                  <a:srgbClr val="F1F4F5"/>
                </a:solidFill>
                <a:latin typeface="Trebuchet MS"/>
                <a:cs typeface="Trebuchet MS"/>
              </a:rPr>
              <a:t>L</a:t>
            </a:r>
            <a:r>
              <a:rPr sz="1600" dirty="0">
                <a:solidFill>
                  <a:srgbClr val="F1F4F5"/>
                </a:solidFill>
                <a:latin typeface="Trebuchet MS"/>
                <a:cs typeface="Trebuchet MS"/>
              </a:rPr>
              <a:t>	</a:t>
            </a:r>
            <a:r>
              <a:rPr sz="1600" spc="140" dirty="0">
                <a:solidFill>
                  <a:srgbClr val="F1F4F5"/>
                </a:solidFill>
                <a:latin typeface="Trebuchet MS"/>
                <a:cs typeface="Trebuchet MS"/>
              </a:rPr>
              <a:t>A</a:t>
            </a:r>
            <a:r>
              <a:rPr sz="1600" spc="156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108" dirty="0">
                <a:solidFill>
                  <a:srgbClr val="F1F4F5"/>
                </a:solidFill>
                <a:latin typeface="Trebuchet MS"/>
                <a:cs typeface="Trebuchet MS"/>
              </a:rPr>
              <a:t>R</a:t>
            </a:r>
            <a:r>
              <a:rPr sz="1600" spc="160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F1F4F5"/>
                </a:solidFill>
                <a:latin typeface="Trebuchet MS"/>
                <a:cs typeface="Trebuchet MS"/>
              </a:rPr>
              <a:t>T</a:t>
            </a:r>
            <a:r>
              <a:rPr sz="1600" dirty="0">
                <a:solidFill>
                  <a:srgbClr val="F1F4F5"/>
                </a:solidFill>
                <a:latin typeface="Trebuchet MS"/>
                <a:cs typeface="Trebuchet MS"/>
              </a:rPr>
              <a:t>	</a:t>
            </a:r>
            <a:r>
              <a:rPr sz="1600" spc="132" dirty="0">
                <a:solidFill>
                  <a:srgbClr val="F1F4F5"/>
                </a:solidFill>
                <a:latin typeface="Trebuchet MS"/>
                <a:cs typeface="Trebuchet MS"/>
              </a:rPr>
              <a:t>C</a:t>
            </a:r>
            <a:r>
              <a:rPr sz="1600" spc="152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108" dirty="0">
                <a:solidFill>
                  <a:srgbClr val="F1F4F5"/>
                </a:solidFill>
                <a:latin typeface="Trebuchet MS"/>
                <a:cs typeface="Trebuchet MS"/>
              </a:rPr>
              <a:t>R</a:t>
            </a:r>
            <a:r>
              <a:rPr sz="1600" spc="156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108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1600" spc="156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140" dirty="0">
                <a:solidFill>
                  <a:srgbClr val="F1F4F5"/>
                </a:solidFill>
                <a:latin typeface="Trebuchet MS"/>
                <a:cs typeface="Trebuchet MS"/>
              </a:rPr>
              <a:t>A</a:t>
            </a:r>
            <a:r>
              <a:rPr sz="1600" spc="156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1F4F5"/>
                </a:solidFill>
                <a:latin typeface="Trebuchet MS"/>
                <a:cs typeface="Trebuchet MS"/>
              </a:rPr>
              <a:t>T</a:t>
            </a:r>
            <a:r>
              <a:rPr sz="1600" spc="156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1F4F5"/>
                </a:solidFill>
                <a:latin typeface="Trebuchet MS"/>
                <a:cs typeface="Trebuchet MS"/>
              </a:rPr>
              <a:t>I</a:t>
            </a:r>
            <a:r>
              <a:rPr sz="1600" spc="152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140" dirty="0">
                <a:solidFill>
                  <a:srgbClr val="F1F4F5"/>
                </a:solidFill>
                <a:latin typeface="Trebuchet MS"/>
                <a:cs typeface="Trebuchet MS"/>
              </a:rPr>
              <a:t>V</a:t>
            </a:r>
            <a:r>
              <a:rPr sz="1600" spc="156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68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1600" dirty="0">
                <a:solidFill>
                  <a:srgbClr val="F1F4F5"/>
                </a:solidFill>
                <a:latin typeface="Trebuchet MS"/>
                <a:cs typeface="Trebuchet MS"/>
              </a:rPr>
              <a:t>	</a:t>
            </a:r>
            <a:r>
              <a:rPr sz="1600" spc="132" dirty="0">
                <a:solidFill>
                  <a:srgbClr val="F1F4F5"/>
                </a:solidFill>
                <a:latin typeface="Trebuchet MS"/>
                <a:cs typeface="Trebuchet MS"/>
              </a:rPr>
              <a:t>C</a:t>
            </a:r>
            <a:r>
              <a:rPr sz="1600" spc="163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108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1600" spc="163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212" dirty="0">
                <a:solidFill>
                  <a:srgbClr val="F1F4F5"/>
                </a:solidFill>
                <a:latin typeface="Trebuchet MS"/>
                <a:cs typeface="Trebuchet MS"/>
              </a:rPr>
              <a:t>N</a:t>
            </a:r>
            <a:r>
              <a:rPr sz="1600" spc="168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1F4F5"/>
                </a:solidFill>
                <a:latin typeface="Trebuchet MS"/>
                <a:cs typeface="Trebuchet MS"/>
              </a:rPr>
              <a:t>T</a:t>
            </a:r>
            <a:r>
              <a:rPr sz="1600" spc="163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108" dirty="0">
                <a:solidFill>
                  <a:srgbClr val="F1F4F5"/>
                </a:solidFill>
                <a:latin typeface="Trebuchet MS"/>
                <a:cs typeface="Trebuchet MS"/>
              </a:rPr>
              <a:t>E</a:t>
            </a:r>
            <a:r>
              <a:rPr sz="1600" spc="168" dirty="0">
                <a:solidFill>
                  <a:srgbClr val="F1F4F5"/>
                </a:solidFill>
                <a:latin typeface="Trebuchet MS"/>
                <a:cs typeface="Trebuchet MS"/>
              </a:rPr>
              <a:t> </a:t>
            </a:r>
            <a:r>
              <a:rPr sz="1600" spc="68" dirty="0">
                <a:solidFill>
                  <a:srgbClr val="F1F4F5"/>
                </a:solidFill>
                <a:latin typeface="Trebuchet MS"/>
                <a:cs typeface="Trebuchet MS"/>
              </a:rPr>
              <a:t>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304256" y="7091797"/>
            <a:ext cx="4937335" cy="319062"/>
          </a:xfrm>
          <a:prstGeom prst="rect">
            <a:avLst/>
          </a:prstGeom>
        </p:spPr>
        <p:txBody>
          <a:bodyPr vert="horz" wrap="square" lIns="0" tIns="11176" rIns="0" bIns="0" rtlCol="0">
            <a:spAutoFit/>
          </a:bodyPr>
          <a:lstStyle/>
          <a:p>
            <a:pPr marL="10160">
              <a:spcBef>
                <a:spcPts val="88"/>
              </a:spcBef>
            </a:pPr>
            <a:r>
              <a:rPr lang="pt-BR" sz="2000" spc="136" dirty="0">
                <a:solidFill>
                  <a:srgbClr val="F1F4F5"/>
                </a:solidFill>
                <a:latin typeface="Trebuchet MS"/>
                <a:cs typeface="Trebuchet MS"/>
              </a:rPr>
              <a:t>Workshop: Programação com </a:t>
            </a:r>
            <a:r>
              <a:rPr lang="pt-BR" sz="2000" spc="136" dirty="0" err="1">
                <a:solidFill>
                  <a:srgbClr val="F1F4F5"/>
                </a:solidFill>
                <a:latin typeface="Trebuchet MS"/>
                <a:cs typeface="Trebuchet MS"/>
              </a:rPr>
              <a:t>chatGPT</a:t>
            </a:r>
            <a:endParaRPr lang="pt-BR"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Text 0"/>
          <p:cNvSpPr/>
          <p:nvPr/>
        </p:nvSpPr>
        <p:spPr>
          <a:xfrm>
            <a:off x="6244709" y="114073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Projeto Prático: Calculadora com Flet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891076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28910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Definir o Prompt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3377208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Descrever detalhadamente a calculadora que queremos criar.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940492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56953" y="3940492"/>
            <a:ext cx="40986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Especificar Tecnologias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426625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+ framework Flet para interface gráfica.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4989909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81994" y="4989909"/>
            <a:ext cx="32856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Refinar o Resultado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476042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Ajustar o código gerado até obter o resultado esperado.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219593" y="6039326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06916" y="6039326"/>
            <a:ext cx="37174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Implementar e Testar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7706916" y="6525458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Executar o código e verificar a funcionalidade.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865A86E-FDA9-5069-AC25-3D0F80C97D50}"/>
              </a:ext>
            </a:extLst>
          </p:cNvPr>
          <p:cNvSpPr/>
          <p:nvPr/>
        </p:nvSpPr>
        <p:spPr>
          <a:xfrm>
            <a:off x="12735612" y="7475456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object 3">
            <a:extLst>
              <a:ext uri="{FF2B5EF4-FFF2-40B4-BE49-F238E27FC236}">
                <a16:creationId xmlns:a16="http://schemas.microsoft.com/office/drawing/2014/main" id="{91AB5623-2193-804F-A0E9-10BE8847D9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06476" y="7305676"/>
            <a:ext cx="923924" cy="9239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74242-7765-D90B-6FEC-741FFB9C3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3D2588-CBFC-436A-A0F4-6AE83FC3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6CDF215-2631-0DE9-938D-6B7F79E624EB}"/>
              </a:ext>
            </a:extLst>
          </p:cNvPr>
          <p:cNvSpPr/>
          <p:nvPr/>
        </p:nvSpPr>
        <p:spPr>
          <a:xfrm>
            <a:off x="6244709" y="114073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Projeto Prático: Calculadora com Flet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A7D4EF1-BE67-3B66-842D-1C702BD942C3}"/>
              </a:ext>
            </a:extLst>
          </p:cNvPr>
          <p:cNvSpPr/>
          <p:nvPr/>
        </p:nvSpPr>
        <p:spPr>
          <a:xfrm>
            <a:off x="6244709" y="2891076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B713F28-2091-FEF3-F363-5D7771BCDD80}"/>
              </a:ext>
            </a:extLst>
          </p:cNvPr>
          <p:cNvSpPr/>
          <p:nvPr/>
        </p:nvSpPr>
        <p:spPr>
          <a:xfrm>
            <a:off x="6732032" y="28910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Definir o Prompt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55F866C-3DAD-EE26-4D28-A8B34236EE4C}"/>
              </a:ext>
            </a:extLst>
          </p:cNvPr>
          <p:cNvSpPr/>
          <p:nvPr/>
        </p:nvSpPr>
        <p:spPr>
          <a:xfrm>
            <a:off x="6732032" y="3377208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Descrever detalhadamente a calculadora que queremos criar.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7E1A661-51AD-87D0-84D9-8BA9C88666E6}"/>
              </a:ext>
            </a:extLst>
          </p:cNvPr>
          <p:cNvSpPr/>
          <p:nvPr/>
        </p:nvSpPr>
        <p:spPr>
          <a:xfrm>
            <a:off x="6569631" y="3940492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46FB3A5-65AB-56AE-CA86-8B11D77D918B}"/>
              </a:ext>
            </a:extLst>
          </p:cNvPr>
          <p:cNvSpPr/>
          <p:nvPr/>
        </p:nvSpPr>
        <p:spPr>
          <a:xfrm>
            <a:off x="7056953" y="3940492"/>
            <a:ext cx="40986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Especificar Tecnologias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3012E56-5E36-3B52-C1B5-DBA4FE68555A}"/>
              </a:ext>
            </a:extLst>
          </p:cNvPr>
          <p:cNvSpPr/>
          <p:nvPr/>
        </p:nvSpPr>
        <p:spPr>
          <a:xfrm>
            <a:off x="7056953" y="4426625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+ framework Flet para interface gráfica.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0521BA5-52F6-1E7A-958A-9550B80A279D}"/>
              </a:ext>
            </a:extLst>
          </p:cNvPr>
          <p:cNvSpPr/>
          <p:nvPr/>
        </p:nvSpPr>
        <p:spPr>
          <a:xfrm>
            <a:off x="6894671" y="4989909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0DDCDBA-1563-8669-5FB5-59471FF6BCDE}"/>
              </a:ext>
            </a:extLst>
          </p:cNvPr>
          <p:cNvSpPr/>
          <p:nvPr/>
        </p:nvSpPr>
        <p:spPr>
          <a:xfrm>
            <a:off x="7381994" y="4989909"/>
            <a:ext cx="32856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Refinar o Resultado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99F54CD-B3D8-82EC-D633-9D122C08E4E2}"/>
              </a:ext>
            </a:extLst>
          </p:cNvPr>
          <p:cNvSpPr/>
          <p:nvPr/>
        </p:nvSpPr>
        <p:spPr>
          <a:xfrm>
            <a:off x="7381994" y="5476042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Ajustar o código gerado até obter o resultado esperado.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E96DF2F0-AF80-8426-2A96-47D5CC3A77CA}"/>
              </a:ext>
            </a:extLst>
          </p:cNvPr>
          <p:cNvSpPr/>
          <p:nvPr/>
        </p:nvSpPr>
        <p:spPr>
          <a:xfrm>
            <a:off x="7219593" y="6039326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990FA084-8A29-1551-BE32-9FBA8A14ACCE}"/>
              </a:ext>
            </a:extLst>
          </p:cNvPr>
          <p:cNvSpPr/>
          <p:nvPr/>
        </p:nvSpPr>
        <p:spPr>
          <a:xfrm>
            <a:off x="7706916" y="6039326"/>
            <a:ext cx="37174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Implementar e Testar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881E3A9-556C-E26F-C366-843B2B44418D}"/>
              </a:ext>
            </a:extLst>
          </p:cNvPr>
          <p:cNvSpPr/>
          <p:nvPr/>
        </p:nvSpPr>
        <p:spPr>
          <a:xfrm>
            <a:off x="7706916" y="6525458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Executar o código e verificar a funcionalidade.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67B5C83-AD88-277C-308B-FA375B4C49E8}"/>
              </a:ext>
            </a:extLst>
          </p:cNvPr>
          <p:cNvSpPr/>
          <p:nvPr/>
        </p:nvSpPr>
        <p:spPr>
          <a:xfrm>
            <a:off x="12735612" y="7475456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object 3">
            <a:extLst>
              <a:ext uri="{FF2B5EF4-FFF2-40B4-BE49-F238E27FC236}">
                <a16:creationId xmlns:a16="http://schemas.microsoft.com/office/drawing/2014/main" id="{D2BB539A-CCB5-6AA4-59F8-7F839354FC7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06476" y="7305676"/>
            <a:ext cx="923924" cy="92392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B620B9C-038D-C475-D71D-6B1EF1126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5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EC84855-4337-2236-9CB9-5136C5A6947D}"/>
              </a:ext>
            </a:extLst>
          </p:cNvPr>
          <p:cNvSpPr/>
          <p:nvPr/>
        </p:nvSpPr>
        <p:spPr>
          <a:xfrm>
            <a:off x="12735612" y="7475456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1261" y="7490461"/>
            <a:ext cx="739139" cy="7391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923828" y="783766"/>
            <a:ext cx="12386820" cy="5950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797044" algn="l">
              <a:spcBef>
                <a:spcPts val="80"/>
              </a:spcBef>
            </a:pPr>
            <a:r>
              <a:rPr lang="pt-BR" sz="3800" spc="96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O que veremos hoje?</a:t>
            </a:r>
            <a:endParaRPr sz="3800" dirty="0">
              <a:solidFill>
                <a:schemeClr val="bg1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20B0F0-565A-3349-0796-F7DC2382DF52}"/>
              </a:ext>
            </a:extLst>
          </p:cNvPr>
          <p:cNvSpPr txBox="1"/>
          <p:nvPr/>
        </p:nvSpPr>
        <p:spPr>
          <a:xfrm>
            <a:off x="5808397" y="1816760"/>
            <a:ext cx="646553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Introdução ao ChatGPT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	O que é o </a:t>
            </a:r>
            <a:r>
              <a:rPr lang="pt-BR" dirty="0" err="1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endParaRPr lang="pt-BR" b="1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	Utilidade para programadores</a:t>
            </a:r>
          </a:p>
          <a:p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	O que são os prompts</a:t>
            </a:r>
          </a:p>
          <a:p>
            <a:endParaRPr lang="pt-BR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Prompt Básico x Complexo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Diferença de prompt básico e complexo</a:t>
            </a:r>
          </a:p>
          <a:p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	Diferença dos resultados</a:t>
            </a:r>
          </a:p>
          <a:p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Personalização do ChatGPT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	Porque personalizar um chat</a:t>
            </a:r>
          </a:p>
          <a:p>
            <a:pPr lvl="1"/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pt-BR" dirty="0" err="1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Promp</a:t>
            </a:r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 para personalização</a:t>
            </a:r>
          </a:p>
          <a:p>
            <a:pPr lvl="1"/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	Criação de trilha de estudos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Exercício prático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2"/>
            <a:r>
              <a:rPr lang="pt-BR" b="1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pt-BR" dirty="0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Criação de uma calculadora usando o </a:t>
            </a:r>
            <a:r>
              <a:rPr lang="pt-BR" dirty="0" err="1">
                <a:solidFill>
                  <a:schemeClr val="bg1"/>
                </a:solidFill>
                <a:latin typeface="DM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endParaRPr lang="pt-BR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pt-BR" dirty="0">
              <a:solidFill>
                <a:schemeClr val="bg1"/>
              </a:solidFill>
              <a:latin typeface="DM Sans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F9FDFB-0349-B726-7E7B-63E03440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88873" cy="822960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68C8F-28A7-57B0-E0F3-3A637175E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8328B8E-4FCF-734E-3C97-0E769842CD3D}"/>
              </a:ext>
            </a:extLst>
          </p:cNvPr>
          <p:cNvSpPr/>
          <p:nvPr/>
        </p:nvSpPr>
        <p:spPr>
          <a:xfrm>
            <a:off x="758309" y="156579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ChatGPT como Parceiro na Programação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B5D893D-8088-B38E-6AD9-BC9BCF7579C9}"/>
              </a:ext>
            </a:extLst>
          </p:cNvPr>
          <p:cNvSpPr/>
          <p:nvPr/>
        </p:nvSpPr>
        <p:spPr>
          <a:xfrm>
            <a:off x="758309" y="3424476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Neste workshop, vamos aprender como usar o ChatGPT como um verdadeiro parceiro na programação.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D1C3D89-60C9-9317-B5F4-E47537D19C72}"/>
              </a:ext>
            </a:extLst>
          </p:cNvPr>
          <p:cNvSpPr/>
          <p:nvPr/>
        </p:nvSpPr>
        <p:spPr>
          <a:xfrm>
            <a:off x="758309" y="4101584"/>
            <a:ext cx="13113782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Hoje iremos desenvolver a lógica, resolver problemas e criar soluções em Python com o apoio da inteligência artificial.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33E0B6E-ACCA-1C6D-E40C-02763D30283D}"/>
              </a:ext>
            </a:extLst>
          </p:cNvPr>
          <p:cNvSpPr/>
          <p:nvPr/>
        </p:nvSpPr>
        <p:spPr>
          <a:xfrm>
            <a:off x="758309" y="5212080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Usar IA para aprender mais rápido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59886E3-B86A-8C45-D435-4EEEA5721DDD}"/>
              </a:ext>
            </a:extLst>
          </p:cNvPr>
          <p:cNvSpPr/>
          <p:nvPr/>
        </p:nvSpPr>
        <p:spPr>
          <a:xfrm>
            <a:off x="758309" y="5721191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Tirar dúvidas em tempo real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ABC024B-AE75-4A70-693E-6C7F84E6D350}"/>
              </a:ext>
            </a:extLst>
          </p:cNvPr>
          <p:cNvSpPr/>
          <p:nvPr/>
        </p:nvSpPr>
        <p:spPr>
          <a:xfrm>
            <a:off x="758309" y="6230303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Desenvolver códigos com auxílio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2A297-6C73-DC2E-137E-22C9BC37E698}"/>
              </a:ext>
            </a:extLst>
          </p:cNvPr>
          <p:cNvSpPr/>
          <p:nvPr/>
        </p:nvSpPr>
        <p:spPr>
          <a:xfrm>
            <a:off x="12735612" y="7475456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B49E4B0A-989C-99D5-173B-7365B669109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06476" y="7305676"/>
            <a:ext cx="923924" cy="923924"/>
          </a:xfrm>
          <a:prstGeom prst="rect">
            <a:avLst/>
          </a:prstGeom>
          <a:solidFill>
            <a:srgbClr val="C64132"/>
          </a:solidFill>
        </p:spPr>
      </p:pic>
    </p:spTree>
    <p:extLst>
      <p:ext uri="{BB962C8B-B14F-4D97-AF65-F5344CB8AC3E}">
        <p14:creationId xmlns:p14="http://schemas.microsoft.com/office/powerpoint/2010/main" val="150132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91D1A-9B9E-9779-79E4-C1028515D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7BE9300E-FE05-456C-B06A-A90EFFFC4CF7}"/>
              </a:ext>
            </a:extLst>
          </p:cNvPr>
          <p:cNvSpPr/>
          <p:nvPr/>
        </p:nvSpPr>
        <p:spPr>
          <a:xfrm>
            <a:off x="2596534" y="2532351"/>
            <a:ext cx="7631548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Uma inteligência artificial treinada para entender a linguagem humana e gerar respostas úteis.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EAD0787-99C1-2D06-77FF-BE3B09F1B5AE}"/>
              </a:ext>
            </a:extLst>
          </p:cNvPr>
          <p:cNvSpPr/>
          <p:nvPr/>
        </p:nvSpPr>
        <p:spPr>
          <a:xfrm>
            <a:off x="2596534" y="3594032"/>
            <a:ext cx="7631547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Funciona como um assistente virtual para programadores de todos os níveis.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A52C8D3-72E7-6079-9792-DD4430DB0326}"/>
              </a:ext>
            </a:extLst>
          </p:cNvPr>
          <p:cNvSpPr/>
          <p:nvPr/>
        </p:nvSpPr>
        <p:spPr>
          <a:xfrm>
            <a:off x="12735612" y="7475456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7648EDCA-2088-F5CF-C0CE-17A721E2589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06476" y="7305676"/>
            <a:ext cx="923924" cy="923924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AD711C2-F6BA-3034-531E-FAE4A8DA4549}"/>
              </a:ext>
            </a:extLst>
          </p:cNvPr>
          <p:cNvSpPr/>
          <p:nvPr/>
        </p:nvSpPr>
        <p:spPr>
          <a:xfrm>
            <a:off x="1800519" y="-207390"/>
            <a:ext cx="13197525" cy="1653550"/>
          </a:xfrm>
          <a:prstGeom prst="roundRect">
            <a:avLst>
              <a:gd name="adj" fmla="val 23926"/>
            </a:avLst>
          </a:prstGeom>
          <a:solidFill>
            <a:srgbClr val="C641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C953C65-E682-0DF1-16F7-83BB5FD6E6C8}"/>
              </a:ext>
            </a:extLst>
          </p:cNvPr>
          <p:cNvSpPr/>
          <p:nvPr/>
        </p:nvSpPr>
        <p:spPr>
          <a:xfrm>
            <a:off x="5528272" y="309438"/>
            <a:ext cx="645319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 que é o </a:t>
            </a:r>
            <a:r>
              <a:rPr lang="en-US" sz="4450" dirty="0" err="1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chatGPT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A15F8F44-1603-DE90-375D-A19EE311BAFD}"/>
              </a:ext>
            </a:extLst>
          </p:cNvPr>
          <p:cNvSpPr/>
          <p:nvPr/>
        </p:nvSpPr>
        <p:spPr>
          <a:xfrm>
            <a:off x="2596535" y="4655713"/>
            <a:ext cx="7537278" cy="529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Podemos </a:t>
            </a:r>
            <a:r>
              <a:rPr lang="en-US" sz="21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utilizá</a:t>
            </a: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-lo </a:t>
            </a:r>
            <a:r>
              <a:rPr lang="en-US" sz="21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como</a:t>
            </a: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professor.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EDDBCCAE-E4AE-B5CC-10BF-9AE8DF441040}"/>
              </a:ext>
            </a:extLst>
          </p:cNvPr>
          <p:cNvSpPr/>
          <p:nvPr/>
        </p:nvSpPr>
        <p:spPr>
          <a:xfrm>
            <a:off x="2596535" y="5288437"/>
            <a:ext cx="763154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Possibilita</a:t>
            </a: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definir</a:t>
            </a: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 </a:t>
            </a:r>
            <a:r>
              <a:rPr lang="en-US" sz="21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nível</a:t>
            </a: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das </a:t>
            </a:r>
            <a:r>
              <a:rPr lang="en-US" sz="21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respostas</a:t>
            </a: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 de </a:t>
            </a:r>
            <a:r>
              <a:rPr lang="en-US" sz="21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conhecimento</a:t>
            </a: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que </a:t>
            </a:r>
            <a:r>
              <a:rPr lang="en-US" sz="21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queremos</a:t>
            </a: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obter</a:t>
            </a: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2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5519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Como o ChatGPT Pode Ajudar na Programação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742521" y="3569948"/>
            <a:ext cx="6292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Benefícios para Programadores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742521" y="4198240"/>
            <a:ext cx="6292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Explicar códigos de forma simples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1742521" y="4707352"/>
            <a:ext cx="6292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Ajudar a corrigir erros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1742521" y="5216463"/>
            <a:ext cx="6292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Gerar trechos de código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1742521" y="5725574"/>
            <a:ext cx="6292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Sugerir melhorias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1742521" y="6234685"/>
            <a:ext cx="6292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Criar exercícios personalizados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09DA458-863E-7D98-BBAC-CB325BCE55AE}"/>
              </a:ext>
            </a:extLst>
          </p:cNvPr>
          <p:cNvSpPr/>
          <p:nvPr/>
        </p:nvSpPr>
        <p:spPr>
          <a:xfrm>
            <a:off x="12735612" y="7475456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EBC636C6-D120-5FD5-CEF4-0C3A4F3DDF9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06476" y="7305676"/>
            <a:ext cx="923924" cy="92392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8F144AA-9632-3FAA-090B-780185D8C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5" y="2686785"/>
            <a:ext cx="4907910" cy="490791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27675" cy="23019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744" y="2865800"/>
            <a:ext cx="9333667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Prompts: Básicos vs. Complexos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68" y="3740230"/>
            <a:ext cx="4248507" cy="3549491"/>
          </a:xfrm>
          <a:prstGeom prst="roundRect">
            <a:avLst>
              <a:gd name="adj" fmla="val 2179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0059" y="3931921"/>
            <a:ext cx="3865126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Prompt Básico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50059" y="4410552"/>
            <a:ext cx="3865126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"Crie um código que calcule a média de 3 notas em Python."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50059" y="6371496"/>
            <a:ext cx="3865126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Resultado: código simples com funcionalidade limitada.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190946" y="3740230"/>
            <a:ext cx="4248507" cy="3549491"/>
          </a:xfrm>
          <a:prstGeom prst="roundRect">
            <a:avLst>
              <a:gd name="adj" fmla="val 2179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2637" y="3931921"/>
            <a:ext cx="3865126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Prompt Complexo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5382637" y="4410552"/>
            <a:ext cx="3865126" cy="1840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"Crie um código em Python que peça 3 notas de vários alunos, armazene em dicionários, calcule a média e diga se foi aprovado ou reprovado com base na média 7."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5382637" y="6361748"/>
            <a:ext cx="3865126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Resultado: solução mais elaborada e completa.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623524" y="3740230"/>
            <a:ext cx="4248507" cy="3549491"/>
          </a:xfrm>
          <a:prstGeom prst="roundRect">
            <a:avLst>
              <a:gd name="adj" fmla="val 2179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5214" y="3931921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Dica Importante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815214" y="4345187"/>
            <a:ext cx="3865126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Quanto mais claro o seu prompt, melhor a resposta.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815214" y="5191959"/>
            <a:ext cx="3865126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complexidade do prompt interfere diretamente no resultado.</a:t>
            </a:r>
            <a:endParaRPr lang="en-US" sz="1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A5FAFD3-E951-2133-48C7-ACA6DEED24DB}"/>
              </a:ext>
            </a:extLst>
          </p:cNvPr>
          <p:cNvSpPr/>
          <p:nvPr/>
        </p:nvSpPr>
        <p:spPr>
          <a:xfrm>
            <a:off x="12732887" y="7591900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 0"/>
          <p:cNvSpPr/>
          <p:nvPr/>
        </p:nvSpPr>
        <p:spPr>
          <a:xfrm>
            <a:off x="6244709" y="7752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Personalização do ChatGPT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52555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97" y="2555498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8726" y="25999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Definir o Papel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948726" y="308610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Professor, mentor, tutor ou avaliador de código.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8" name="Shape 4"/>
          <p:cNvSpPr/>
          <p:nvPr/>
        </p:nvSpPr>
        <p:spPr>
          <a:xfrm>
            <a:off x="6244709" y="386607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97" y="3896023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48726" y="3940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Ajustar o Tom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6948726" y="442662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Didático, técnico ou simplificado conforme necessidade.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44709" y="520660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397" y="5236547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8726" y="52810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Informar o Nível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6948726" y="576714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Iniciante, intermediário ou avançado.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6" name="Shape 10"/>
          <p:cNvSpPr/>
          <p:nvPr/>
        </p:nvSpPr>
        <p:spPr>
          <a:xfrm>
            <a:off x="6244709" y="654712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397" y="6577072"/>
            <a:ext cx="342067" cy="4275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48726" y="6621542"/>
            <a:ext cx="37274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Especificar o Objetivo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 12"/>
          <p:cNvSpPr/>
          <p:nvPr/>
        </p:nvSpPr>
        <p:spPr>
          <a:xfrm>
            <a:off x="6948726" y="710767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Explicação, código comentado, quiz ou desafios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58B4275-2F69-8953-9FD4-E1DBAE8E47F4}"/>
              </a:ext>
            </a:extLst>
          </p:cNvPr>
          <p:cNvSpPr/>
          <p:nvPr/>
        </p:nvSpPr>
        <p:spPr>
          <a:xfrm>
            <a:off x="12735612" y="7475456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object 3">
            <a:extLst>
              <a:ext uri="{FF2B5EF4-FFF2-40B4-BE49-F238E27FC236}">
                <a16:creationId xmlns:a16="http://schemas.microsoft.com/office/drawing/2014/main" id="{2B29ACC8-7AC0-2F41-F4C9-4BA8EE68E34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06476" y="7305676"/>
            <a:ext cx="923924" cy="9239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3120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Text 0"/>
          <p:cNvSpPr/>
          <p:nvPr/>
        </p:nvSpPr>
        <p:spPr>
          <a:xfrm>
            <a:off x="758309" y="2906316"/>
            <a:ext cx="7255193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Exemplos de Personalização</a:t>
            </a:r>
            <a:endParaRPr lang="en-US" sz="335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303770" y="3684627"/>
            <a:ext cx="22860" cy="3669863"/>
          </a:xfrm>
          <a:prstGeom prst="roundRect">
            <a:avLst>
              <a:gd name="adj" fmla="val 298550"/>
            </a:avLst>
          </a:prstGeom>
          <a:solidFill>
            <a:srgbClr val="7F3A33"/>
          </a:solidFill>
          <a:ln/>
        </p:spPr>
      </p:sp>
      <p:sp>
        <p:nvSpPr>
          <p:cNvPr id="5" name="Shape 2"/>
          <p:cNvSpPr/>
          <p:nvPr/>
        </p:nvSpPr>
        <p:spPr>
          <a:xfrm>
            <a:off x="6667857" y="3855958"/>
            <a:ext cx="487442" cy="22860"/>
          </a:xfrm>
          <a:prstGeom prst="roundRect">
            <a:avLst>
              <a:gd name="adj" fmla="val 298550"/>
            </a:avLst>
          </a:prstGeom>
          <a:solidFill>
            <a:srgbClr val="DF5A4B"/>
          </a:solidFill>
          <a:ln/>
        </p:spPr>
      </p:sp>
      <p:sp>
        <p:nvSpPr>
          <p:cNvPr id="6" name="Shape 3"/>
          <p:cNvSpPr/>
          <p:nvPr/>
        </p:nvSpPr>
        <p:spPr>
          <a:xfrm>
            <a:off x="7132439" y="3684627"/>
            <a:ext cx="365522" cy="365522"/>
          </a:xfrm>
          <a:prstGeom prst="roundRect">
            <a:avLst>
              <a:gd name="adj" fmla="val 18672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970" y="3707070"/>
            <a:ext cx="256461" cy="3206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23918" y="3740468"/>
            <a:ext cx="2778800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Desenvolvedor Júnior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58309" y="4105156"/>
            <a:ext cx="5744408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"Olá ChatGPT, estou iniciando meus estudos na linguagem Python. Quero que você aja como um professor de nível iniciante, e corrija meus códigos de maneira comentada, explicando linha a linha e apontando meus erros e acertos."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0" name="Shape 6"/>
          <p:cNvSpPr/>
          <p:nvPr/>
        </p:nvSpPr>
        <p:spPr>
          <a:xfrm>
            <a:off x="7475101" y="4830842"/>
            <a:ext cx="487442" cy="22860"/>
          </a:xfrm>
          <a:prstGeom prst="roundRect">
            <a:avLst>
              <a:gd name="adj" fmla="val 298550"/>
            </a:avLst>
          </a:prstGeom>
          <a:solidFill>
            <a:srgbClr val="DF5A4B"/>
          </a:solidFill>
          <a:ln/>
        </p:spPr>
      </p:sp>
      <p:sp>
        <p:nvSpPr>
          <p:cNvPr id="11" name="Shape 7"/>
          <p:cNvSpPr/>
          <p:nvPr/>
        </p:nvSpPr>
        <p:spPr>
          <a:xfrm>
            <a:off x="7132439" y="4659511"/>
            <a:ext cx="365522" cy="365522"/>
          </a:xfrm>
          <a:prstGeom prst="roundRect">
            <a:avLst>
              <a:gd name="adj" fmla="val 18672"/>
            </a:avLst>
          </a:prstGeom>
          <a:solidFill>
            <a:srgbClr val="C64132"/>
          </a:solidFill>
          <a:ln w="7620">
            <a:solidFill>
              <a:srgbClr val="DF5A4B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970" y="4681954"/>
            <a:ext cx="256461" cy="32063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27683" y="4715351"/>
            <a:ext cx="2793802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Desenvolvedor Sênior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4" name="Text 9"/>
          <p:cNvSpPr/>
          <p:nvPr/>
        </p:nvSpPr>
        <p:spPr>
          <a:xfrm>
            <a:off x="8127683" y="5080040"/>
            <a:ext cx="5744408" cy="227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"Olá ChatGPT, quero que você se comporte como um desenvolvedor senior com 10 anos de experiência em programação, com foco principal em Python, seus frameworks e bibliotecas. Toda vez que enviar um código, quero que corrija comentando o código, apontando erros e acertos. Corrija o código tornando-o mais performático e otimizado, explicando linha a linha o que foi feito no código."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3B35455-3A85-0781-94DE-D47E50904260}"/>
              </a:ext>
            </a:extLst>
          </p:cNvPr>
          <p:cNvSpPr/>
          <p:nvPr/>
        </p:nvSpPr>
        <p:spPr>
          <a:xfrm>
            <a:off x="12735612" y="7475456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object 3">
            <a:extLst>
              <a:ext uri="{FF2B5EF4-FFF2-40B4-BE49-F238E27FC236}">
                <a16:creationId xmlns:a16="http://schemas.microsoft.com/office/drawing/2014/main" id="{134044CE-5C28-B14E-72A6-BA34CC210B2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06476" y="7305676"/>
            <a:ext cx="923924" cy="9239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50767" y="1022492"/>
            <a:ext cx="109288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Trilha de Estudos Personalizada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2092762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176" y="2692718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5072" y="23093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Nível Avançado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5335072" y="2795468"/>
            <a:ext cx="329743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Projetos complexos e otimização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7" name="Shape 3"/>
          <p:cNvSpPr/>
          <p:nvPr/>
        </p:nvSpPr>
        <p:spPr>
          <a:xfrm>
            <a:off x="5172551" y="3370540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C64132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972" y="3412807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3855363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993" y="3629382"/>
            <a:ext cx="33138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Nível Intermediário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" name="Text 5"/>
          <p:cNvSpPr/>
          <p:nvPr/>
        </p:nvSpPr>
        <p:spPr>
          <a:xfrm>
            <a:off x="6416993" y="4115514"/>
            <a:ext cx="33138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Frameworks e bibliotecas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2" name="Shape 6"/>
          <p:cNvSpPr/>
          <p:nvPr/>
        </p:nvSpPr>
        <p:spPr>
          <a:xfrm>
            <a:off x="6254472" y="4690586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C64132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51" y="4732853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295" y="5175409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8913" y="4949428"/>
            <a:ext cx="22021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Nível Básico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6" name="Text 8"/>
          <p:cNvSpPr/>
          <p:nvPr/>
        </p:nvSpPr>
        <p:spPr>
          <a:xfrm>
            <a:off x="7498913" y="5435560"/>
            <a:ext cx="22021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Fundamentos e lógica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7" name="Text 9"/>
          <p:cNvSpPr/>
          <p:nvPr/>
        </p:nvSpPr>
        <p:spPr>
          <a:xfrm>
            <a:off x="758309" y="6242566"/>
            <a:ext cx="13113782" cy="163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Prompt sugerido: "Olá ChatGPT, você é meu mentor de estudos. Crie uma trilha de aprendizado para me ensinar programação </a:t>
            </a:r>
            <a:r>
              <a:rPr lang="en-US" sz="17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</a:t>
            </a: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(LINGUAGUEM DE PROGRAMAÇÃO QUE DESEJA APRENDER) do básico ao avançado. Quero atingir o nível de conhecimento de um programador pleno. Irei estudar (QUANTIDADE DE DIAS NA SEMANA) dias na semana, por (QUANTIDADE DE HORAS POR DIA) horas </a:t>
            </a:r>
            <a:r>
              <a:rPr lang="en-US" sz="1700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</a:t>
            </a:r>
            <a:r>
              <a:rPr lang="en-US" sz="17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dia. Sugira conteúdos, projetos e exercícios semanais."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1E3AE5A-4DC2-338A-8786-D47E17ACAD28}"/>
              </a:ext>
            </a:extLst>
          </p:cNvPr>
          <p:cNvSpPr/>
          <p:nvPr/>
        </p:nvSpPr>
        <p:spPr>
          <a:xfrm>
            <a:off x="12735612" y="7475456"/>
            <a:ext cx="1894788" cy="75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object 3">
            <a:extLst>
              <a:ext uri="{FF2B5EF4-FFF2-40B4-BE49-F238E27FC236}">
                <a16:creationId xmlns:a16="http://schemas.microsoft.com/office/drawing/2014/main" id="{FB5E3556-AF9B-C54B-C935-8F5F6DF2246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706476" y="7305676"/>
            <a:ext cx="923924" cy="923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709</Words>
  <Application>Microsoft Office PowerPoint</Application>
  <PresentationFormat>Personalizar</PresentationFormat>
  <Paragraphs>101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DM Sans</vt:lpstr>
      <vt:lpstr>Tahoma</vt:lpstr>
      <vt:lpstr>Dela Gothic One</vt:lpstr>
      <vt:lpstr>Arial</vt:lpstr>
      <vt:lpstr>Trebuchet MS</vt:lpstr>
      <vt:lpstr>Office Theme</vt:lpstr>
      <vt:lpstr>Apresentação do PowerPoint</vt:lpstr>
      <vt:lpstr>O que veremos hoje?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Francisco Wanderer</cp:lastModifiedBy>
  <cp:revision>9</cp:revision>
  <dcterms:created xsi:type="dcterms:W3CDTF">2025-05-06T14:25:04Z</dcterms:created>
  <dcterms:modified xsi:type="dcterms:W3CDTF">2025-05-09T14:19:08Z</dcterms:modified>
</cp:coreProperties>
</file>